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</p:sldIdLst>
  <p:sldSz cy="10515600" cx="8229600"/>
  <p:notesSz cx="6858000" cy="9144000"/>
  <p:embeddedFontLst>
    <p:embeddedFont>
      <p:font typeface="Gill Sans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AF6B45F-1368-4BFC-A80D-44464B081C67}">
  <a:tblStyle styleId="{BAF6B45F-1368-4BFC-A80D-44464B081C6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fill>
          <a:solidFill>
            <a:srgbClr val="CFD7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FD7E7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illSans-regular.fntdata"/><Relationship Id="rId8" Type="http://schemas.openxmlformats.org/officeDocument/2006/relationships/font" Target="fonts/Gill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" name="Google Shape;3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617220" y="3266653"/>
            <a:ext cx="6995160" cy="966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99CE"/>
              </a:buClr>
              <a:buSzPts val="4907"/>
              <a:buFont typeface="Gill Sans"/>
              <a:buNone/>
              <a:defRPr sz="4907">
                <a:solidFill>
                  <a:srgbClr val="1399C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1234440" y="4240085"/>
            <a:ext cx="5760720" cy="744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rgbClr val="ACD46F"/>
              </a:buClr>
              <a:buSzPts val="3067"/>
              <a:buNone/>
              <a:defRPr sz="3067">
                <a:solidFill>
                  <a:srgbClr val="ACD46F"/>
                </a:solidFill>
              </a:defRPr>
            </a:lvl1pPr>
            <a:lvl2pPr lvl="1" algn="ctr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888888"/>
              </a:buClr>
              <a:buSzPts val="2147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888888"/>
              </a:buClr>
              <a:buSzPts val="2147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888888"/>
              </a:buClr>
              <a:buSzPts val="2147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888888"/>
              </a:buClr>
              <a:buSzPts val="2147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rgbClr val="888888"/>
              </a:buClr>
              <a:buSzPts val="3067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rgbClr val="888888"/>
              </a:buClr>
              <a:buSzPts val="3067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rgbClr val="888888"/>
              </a:buClr>
              <a:buSzPts val="3067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rgbClr val="888888"/>
              </a:buClr>
              <a:buSzPts val="3067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17220" y="4774682"/>
            <a:ext cx="6995160" cy="966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99CE"/>
              </a:buClr>
              <a:buSzPts val="4907"/>
              <a:buFont typeface="Gill Sans"/>
              <a:buNone/>
              <a:defRPr sz="4907">
                <a:solidFill>
                  <a:srgbClr val="1399C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411481" y="-43300"/>
            <a:ext cx="7216541" cy="1088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body"/>
          </p:nvPr>
        </p:nvSpPr>
        <p:spPr>
          <a:xfrm>
            <a:off x="411480" y="2453641"/>
            <a:ext cx="7216541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idx="1" type="body"/>
          </p:nvPr>
        </p:nvSpPr>
        <p:spPr>
          <a:xfrm>
            <a:off x="411480" y="2453641"/>
            <a:ext cx="3634740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183380" y="2453641"/>
            <a:ext cx="3634740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411481" y="-43300"/>
            <a:ext cx="7216541" cy="1088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411480" y="2453641"/>
            <a:ext cx="2241913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  <p:sp>
        <p:nvSpPr>
          <p:cNvPr id="22" name="Google Shape;22;p6"/>
          <p:cNvSpPr txBox="1"/>
          <p:nvPr>
            <p:ph idx="2" type="body"/>
          </p:nvPr>
        </p:nvSpPr>
        <p:spPr>
          <a:xfrm>
            <a:off x="2993844" y="2453641"/>
            <a:ext cx="2241913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  <p:sp>
        <p:nvSpPr>
          <p:cNvPr id="23" name="Google Shape;23;p6"/>
          <p:cNvSpPr txBox="1"/>
          <p:nvPr>
            <p:ph idx="3" type="body"/>
          </p:nvPr>
        </p:nvSpPr>
        <p:spPr>
          <a:xfrm>
            <a:off x="5586772" y="2453645"/>
            <a:ext cx="2241913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None/>
              <a:defRPr b="0" i="0" sz="2147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03860" lvl="5" marL="27432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6pPr>
            <a:lvl7pPr indent="-403860" lvl="6" marL="32004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7pPr>
            <a:lvl8pPr indent="-403859" lvl="7" marL="36576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8pPr>
            <a:lvl9pPr indent="-403859" lvl="8" marL="4114800" algn="l">
              <a:lnSpc>
                <a:spcPct val="100000"/>
              </a:lnSpc>
              <a:spcBef>
                <a:spcPts val="552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  <a:defRPr sz="276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411481" y="-43300"/>
            <a:ext cx="7216541" cy="1088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07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ctrTitle"/>
          </p:nvPr>
        </p:nvSpPr>
        <p:spPr>
          <a:xfrm>
            <a:off x="617220" y="4774682"/>
            <a:ext cx="6995160" cy="966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99CE"/>
              </a:buClr>
              <a:buSzPts val="4907"/>
              <a:buFont typeface="Gill Sans"/>
              <a:buNone/>
              <a:defRPr sz="4907">
                <a:solidFill>
                  <a:srgbClr val="1399C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1481" y="-43300"/>
            <a:ext cx="7216541" cy="1088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07"/>
              <a:buFont typeface="Gill Sans"/>
              <a:buNone/>
              <a:defRPr b="0" i="0" sz="4907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1480" y="2453641"/>
            <a:ext cx="7406640" cy="69398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Font typeface="Arial"/>
              <a:buNone/>
              <a:defRPr b="0" i="0" sz="2147" u="none" cap="none" strike="noStrik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Font typeface="Arial"/>
              <a:buNone/>
              <a:defRPr b="0" i="0" sz="2147" u="none" cap="none" strike="noStrik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Font typeface="Arial"/>
              <a:buNone/>
              <a:defRPr b="0" i="0" sz="2147" u="none" cap="none" strike="noStrik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Font typeface="Arial"/>
              <a:buNone/>
              <a:defRPr b="0" i="0" sz="2147" u="none" cap="none" strike="noStrik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29"/>
              </a:spcBef>
              <a:spcAft>
                <a:spcPts val="0"/>
              </a:spcAft>
              <a:buClr>
                <a:srgbClr val="7F7F7F"/>
              </a:buClr>
              <a:buSzPts val="2147"/>
              <a:buFont typeface="Arial"/>
              <a:buNone/>
              <a:defRPr b="0" i="0" sz="2147" u="none" cap="none" strike="noStrik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423354" lvl="5" marL="2743200" marR="0" rtl="0" algn="l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3067"/>
              <a:buFont typeface="Arial"/>
              <a:buChar char="•"/>
              <a:defRPr b="0" i="0" sz="30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23354" lvl="6" marL="3200400" marR="0" rtl="0" algn="l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3067"/>
              <a:buFont typeface="Arial"/>
              <a:buChar char="•"/>
              <a:defRPr b="0" i="0" sz="30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23354" lvl="7" marL="3657600" marR="0" rtl="0" algn="l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3067"/>
              <a:buFont typeface="Arial"/>
              <a:buChar char="•"/>
              <a:defRPr b="0" i="0" sz="30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23354" lvl="8" marL="4114800" marR="0" rtl="0" algn="l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3067"/>
              <a:buFont typeface="Arial"/>
              <a:buChar char="•"/>
              <a:defRPr b="0" i="0" sz="30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/>
        </p:nvSpPr>
        <p:spPr>
          <a:xfrm>
            <a:off x="355002" y="3098564"/>
            <a:ext cx="7551869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shopping for the best deal for electricity, Pennsylvania consumers could have saved </a:t>
            </a:r>
            <a:r>
              <a:rPr lang="en-US" sz="1800">
                <a:solidFill>
                  <a:schemeClr val="dk1"/>
                </a:solidFill>
              </a:rPr>
              <a:t>more than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b="1" lang="en-US" sz="1800">
                <a:solidFill>
                  <a:srgbClr val="FF0000"/>
                </a:solidFill>
              </a:rPr>
              <a:t>146</a:t>
            </a:r>
            <a:r>
              <a:rPr b="1" lang="en-US" sz="1800">
                <a:solidFill>
                  <a:srgbClr val="FF0000"/>
                </a:solidFill>
              </a:rPr>
              <a:t> </a:t>
            </a:r>
            <a:r>
              <a:rPr b="1" lang="en-US" sz="1800">
                <a:solidFill>
                  <a:srgbClr val="FF0000"/>
                </a:solidFill>
              </a:rPr>
              <a:t>million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1800">
                <a:solidFill>
                  <a:schemeClr val="dk1"/>
                </a:solidFill>
              </a:rPr>
              <a:t>September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benefited from a wide range of value-adde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roducts and services by switching to competitive suppliers.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3" name="Google Shape;33;p9"/>
          <p:cNvGraphicFramePr/>
          <p:nvPr/>
        </p:nvGraphicFramePr>
        <p:xfrm>
          <a:off x="379205" y="431249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{BAF6B45F-1368-4BFC-A80D-44464B081C67}</a:tableStyleId>
              </a:tblPr>
              <a:tblGrid>
                <a:gridCol w="4717225"/>
                <a:gridCol w="2753950"/>
              </a:tblGrid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Savings Over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Duquesne: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$12,292,642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MetEd: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$12,896,642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PECO: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$41,272,827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Penelec PA: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$7,000,805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Penn Power: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$2,706,622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PPL: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$56,472,280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West Penn Power: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$14,003,949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September </a:t>
                      </a: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Potential Market Savings: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146,645,866</a:t>
                      </a:r>
                      <a:endParaRPr b="1" sz="180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4" name="Google Shape;34;p9"/>
          <p:cNvSpPr/>
          <p:nvPr/>
        </p:nvSpPr>
        <p:spPr>
          <a:xfrm>
            <a:off x="376300" y="7664713"/>
            <a:ext cx="41148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dk2"/>
                </a:solidFill>
              </a:rPr>
              <a:t>September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Notable Offers: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2375" y="7990790"/>
            <a:ext cx="673327" cy="8183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36" name="Google Shape;3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5002" y="8867093"/>
            <a:ext cx="711427" cy="8265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37" name="Google Shape;37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64818" y="9686423"/>
            <a:ext cx="891793" cy="81835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9"/>
          <p:cNvSpPr txBox="1"/>
          <p:nvPr/>
        </p:nvSpPr>
        <p:spPr>
          <a:xfrm>
            <a:off x="1156611" y="8218160"/>
            <a:ext cx="6358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highlight>
                  <a:srgbClr val="FFFFFF"/>
                </a:highlight>
              </a:rPr>
              <a:t>25% rebate is available to all of customers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9" name="Google Shape;39;p9"/>
          <p:cNvSpPr txBox="1"/>
          <p:nvPr/>
        </p:nvSpPr>
        <p:spPr>
          <a:xfrm>
            <a:off x="1156611" y="9037655"/>
            <a:ext cx="6520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highlight>
                  <a:srgbClr val="FFFFFF"/>
                </a:highlight>
              </a:rPr>
              <a:t>One tree planted on your behalf</a:t>
            </a:r>
            <a:endParaRPr i="0" sz="1800" u="none" cap="none" strike="noStrike">
              <a:solidFill>
                <a:schemeClr val="dk1"/>
              </a:solidFill>
            </a:endParaRPr>
          </a:p>
        </p:txBody>
      </p:sp>
      <p:sp>
        <p:nvSpPr>
          <p:cNvPr id="40" name="Google Shape;40;p9"/>
          <p:cNvSpPr txBox="1"/>
          <p:nvPr/>
        </p:nvSpPr>
        <p:spPr>
          <a:xfrm>
            <a:off x="1144707" y="9807436"/>
            <a:ext cx="6778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highlight>
                  <a:srgbClr val="FFFFFF"/>
                </a:highlight>
              </a:rPr>
              <a:t>$50 in Reward Dollars every month 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i="0" sz="1800" u="none" cap="none" strike="noStrike">
              <a:solidFill>
                <a:schemeClr val="dk1"/>
              </a:solidFill>
            </a:endParaRPr>
          </a:p>
        </p:txBody>
      </p:sp>
      <p:sp>
        <p:nvSpPr>
          <p:cNvPr id="41" name="Google Shape;41;p9"/>
          <p:cNvSpPr txBox="1"/>
          <p:nvPr/>
        </p:nvSpPr>
        <p:spPr>
          <a:xfrm>
            <a:off x="5465568" y="10176736"/>
            <a:ext cx="6004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www.papowerswitch.com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logo&#10;&#10;Description automatically generated" id="42" name="Google Shape;42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6932" y="-11491"/>
            <a:ext cx="8282792" cy="3067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